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0AEC8DC0-2F60-4CC4-A3F7-98C5EA8255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6E5BD4B-42FF-430C-AB26-9B819856C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E369B-F087-424B-9DCA-DC9EA2D88E95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2F52294-47E5-4731-9E38-9F7C00F276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26BDA045-5EC4-4610-B8D4-E0CF76620A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5778B-61C8-4CFD-938F-B693D823CCB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7683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9722E-3547-4855-9CAB-1CF551B7539E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48FAB-DDF2-4F80-AF3A-30E078F6375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9471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48FAB-DDF2-4F80-AF3A-30E078F6375A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327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48FAB-DDF2-4F80-AF3A-30E078F6375A}" type="slidenum">
              <a:rPr kumimoji="0" lang="el-G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l-G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80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093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6963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59550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6435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92698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1362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7699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54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159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265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4008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1722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0979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274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0848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914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261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DA84E5-24AA-4D87-8E88-B3324EF66502}" type="datetimeFigureOut">
              <a:rPr lang="el-GR" smtClean="0"/>
              <a:t>10/2/2021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9A3195-E90B-4749-987A-C2C248F5979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583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FC1A20-FEC9-44D2-B9FB-B61B5FC41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Χρωματισμός Ασπρόμαυρης Εικόνας με Χρήση Τεχνικών Μηχανικής Μάθησης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089BFE4-FC1B-4A30-A2B0-B5278E483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4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Απαλλακτική Εργασία στο Μάθημα της Ανάλυσης Εικόνας (7</a:t>
            </a:r>
            <a:r>
              <a:rPr lang="el-G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ο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Εξάμηνο)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Πανεπιστήμιο Πειραιώς – Τμήμα Πληροφορικής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53ADE-7A9C-4B82-9FE9-FAE6E3CE3D72}"/>
              </a:ext>
            </a:extLst>
          </p:cNvPr>
          <p:cNvSpPr txBox="1"/>
          <p:nvPr/>
        </p:nvSpPr>
        <p:spPr>
          <a:xfrm>
            <a:off x="7512443" y="5384801"/>
            <a:ext cx="399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Παναγιώτης Αποστολόπουλος (Π17007)</a:t>
            </a: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Παύλος Ρουμελιώτης (Π17112)</a:t>
            </a:r>
          </a:p>
        </p:txBody>
      </p:sp>
    </p:spTree>
    <p:extLst>
      <p:ext uri="{BB962C8B-B14F-4D97-AF65-F5344CB8AC3E}">
        <p14:creationId xmlns:p14="http://schemas.microsoft.com/office/powerpoint/2010/main" val="64209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Τίτλος 10">
            <a:extLst>
              <a:ext uri="{FF2B5EF4-FFF2-40B4-BE49-F238E27FC236}">
                <a16:creationId xmlns:a16="http://schemas.microsoft.com/office/drawing/2014/main" id="{3BCD1AD1-D491-449A-A980-B1090826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95227"/>
            <a:ext cx="10018713" cy="1752599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Κατάτμηση της εικόνας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σε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superpixels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σύμφωνα με τον αλγόριθμο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SLIC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Θέση περιεχομένου 12">
            <a:extLst>
              <a:ext uri="{FF2B5EF4-FFF2-40B4-BE49-F238E27FC236}">
                <a16:creationId xmlns:a16="http://schemas.microsoft.com/office/drawing/2014/main" id="{3ADCE48E-9474-4132-B80B-1DD6426C24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 συγκεκριμένη διαφάνεια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παρουσιάζεται το αποτέλεσμα της εφαρμογής του αλγορίθμου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SLIC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την εικόνα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target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Στην υλοποίησή μας, έχουμε επιλέξει η κατάτμηση να γίνει σε 40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καθώς στις δοκιμές που έγιναν ήταν η πιο αποτελεσματική τιμή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Θέση περιεχομένου 16">
            <a:extLst>
              <a:ext uri="{FF2B5EF4-FFF2-40B4-BE49-F238E27FC236}">
                <a16:creationId xmlns:a16="http://schemas.microsoft.com/office/drawing/2014/main" id="{6090C824-7A0B-4C8D-B6C1-6957BAA1B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713" y="3085278"/>
            <a:ext cx="3154874" cy="1862178"/>
          </a:xfr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02B05E80-18A5-422F-8B2A-6C4376036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05" r="51944" b="18985"/>
          <a:stretch/>
        </p:blipFill>
        <p:spPr>
          <a:xfrm>
            <a:off x="6688754" y="5565693"/>
            <a:ext cx="5048791" cy="5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5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ADBD7C-583C-4833-9F36-B95DCDF6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Εξαγωγή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την εικόνα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2BAEC5-DB75-40BE-91C9-A21D74F8C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983234" cy="3124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Όπως και για το σύνολο των εικόνων εκπαίδευσης, έτσι και για την εικόνα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εξαγάγουμε τα χαρακτηριστικά υφής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 κάθε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ώστε στη συνέχεια να χρησιμοποιηθεί ο μέση τιμή αυτών για την δημιουργία του διανύσματος χαρακτηριστικών για το εκάστοτε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εικόνας. Η πρώτη εικόνα απεικονίζει το σύνολο των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 την εικόνα, ενώ η δεύτερη για ένα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αυτής.</a:t>
            </a: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CBAE7930-16B6-4CC1-AD44-3AC86B4F28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8075" y="4066330"/>
            <a:ext cx="3070618" cy="1812446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C342EBC-FF29-4BF7-B0EC-A920C9D06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078" y="2099761"/>
            <a:ext cx="3153215" cy="18612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4D502F5-E754-4460-8F7B-A9A5108F0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421" r="59302" b="20534"/>
          <a:stretch/>
        </p:blipFill>
        <p:spPr>
          <a:xfrm>
            <a:off x="6060078" y="5984145"/>
            <a:ext cx="4275793" cy="61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282B57-20B3-4293-916C-B33C3F5F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Εξαγωγή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την εικόνα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72371DE-5B16-4574-86D7-E3CE9CDF2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756990" cy="312420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 συνέχεια, θα πρέπει να εξάγουμε τα χαρακτηριστικά υφής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 κάθε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της εικόνας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ώστε στη συνέχεια να χρησιμοποιηθεί ο μέση τιμή αυτών για την δημιουργία του διανύσματος χαρακτηριστικών για το εκάστοτε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εικόνας. Η πρώτη εικόνα απεικονίζει το σύνολο των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την εικόνα, ενώ η δεύτερη για ένα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 εικόνας.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ECC3AAE7-27E7-4B41-8F7B-B136DC3F2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631" y="2242793"/>
            <a:ext cx="3153216" cy="1861200"/>
          </a:xfr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E70FCCDC-8C8B-42B8-AC7F-5B009F7E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514" y="4152114"/>
            <a:ext cx="3153217" cy="18612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7BC56083-7AEF-4A29-9A72-68C55E730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41" r="56109" b="11189"/>
          <a:stretch/>
        </p:blipFill>
        <p:spPr>
          <a:xfrm>
            <a:off x="5831631" y="6172200"/>
            <a:ext cx="4611204" cy="5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0967D0-484B-4D28-B997-EA7D19AA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Εκμάθηση Τοπικών Μοντέλων Πρόγνωσης Χρώματος με Χρήση Ταξινομητών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D3D964D-94CC-40D9-86C5-382396B63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Κατασκευή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για το σύνολο των εικόνων εκπαίδευσης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544A64A-5A7D-4FE9-A4BE-72C66A5DE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4884" y="3335337"/>
            <a:ext cx="4895056" cy="24558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Για τις εικόνες που ανήκουν στο σύνολο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θέλουμε να προσδιορίσουμε τ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μέσο διάνυσμα των χαρακτηριστικών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Gabor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για κάθε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καθώς και τον μέσο όρο των κβαντισμένων χρωμάτων μέσα σε αυτό. Στόχος είναι να καταλήξο</a:t>
            </a:r>
            <a:r>
              <a:rPr lang="el-G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υ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με με ένα διάνυσμα χαρακτηριστικών της μορφής [ </a:t>
            </a:r>
            <a:r>
              <a:rPr lang="el-G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 τιμές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SURF </a:t>
            </a:r>
            <a:r>
              <a:rPr lang="el-G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 40 τιμές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Gabor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l-G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μια τιμή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l-G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χρώματος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el-GR" sz="1400" dirty="0"/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0BBC0648-38BB-4A51-9146-D9487C615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Κατασκευή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για την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200" dirty="0">
                <a:latin typeface="Calibri" panose="020F0502020204030204" pitchFamily="34" charset="0"/>
                <a:cs typeface="Calibri" panose="020F0502020204030204" pitchFamily="34" charset="0"/>
              </a:rPr>
              <a:t> εικόνα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endParaRPr lang="el-GR" sz="2200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D4A4E12-8E6C-45F5-85EA-4DAB199ABDE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l-GR" sz="1400" dirty="0">
                <a:latin typeface="Calibri" panose="020F0502020204030204" pitchFamily="34" charset="0"/>
                <a:cs typeface="Calibri" panose="020F0502020204030204" pitchFamily="34" charset="0"/>
              </a:rPr>
              <a:t>Αντίθετα, για την εικόνα «στόχο» δημιουργούμε μόνο το διάνυσμα χαρακτηριστικών, το οποίο έχει ίδια μορφή με αυτό των εικόνων-παραδειγμάτων.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Μόλις έχουμε έτοιμο το σύνολο εκπαίδευσης με τα διανύσματα και τα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δημιουργούμε ένα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για την πρόβλεψη των χρωμάτων και στη συνέχεια τον χρωματισμό της εικόνας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Για την υλοποίηση του συγκεκριμένου βήματος δημιουργήσαμε τη συνάρτηση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el-GR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η οποία δέχεται σαν ορίσματα τις λίστες 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el-GR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και </a:t>
            </a:r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Η εκπαίδευση του μοντέλου έγινε με τη βοήθεια της βιβλιοθήκης της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την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sklearn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και συγκεκριμένα των συναρτήσεων </a:t>
            </a:r>
            <a:r>
              <a:rPr lang="en-US" sz="1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και </a:t>
            </a: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88900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75279FB-010A-4950-8068-1CE33C0B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Χρωματισμός Εικόνας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CC69EDA-0B52-4764-B7F0-F65E384F1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Μετά την εκπαίδευση του μοντέλου και αφού προβλεφθούν τα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των χρωμάτων γίνεται ο χρωματισμός της εικόνας. Στη εικόνα της επόμενης σελίδας φαίνεται το αποτέλεσμα της εκτέλεσης του προγράμματος. 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Πάνω αριστερά υπάρχει η αρχική έκδοση της εικόνας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δίπλα της η 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grayscale 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έκδοσή της, ενώ στο κάτω αριστερό μέρος υπάρχει η χρωματισμένη εικόνα στο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 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χώρο. Δοκιμάσαμε να τρέξουμε το πρόγραμμα για την περίπτωση που το 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αποτελείται από 5 εικόνες.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6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07C4E5E-4C70-4CD2-B6DF-BEFFD0FC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Αποτέλεσμα Χρωματισμού Εικόνας</a:t>
            </a:r>
          </a:p>
        </p:txBody>
      </p:sp>
      <p:pic>
        <p:nvPicPr>
          <p:cNvPr id="5" name="Θέση περιεχομένου 4" descr="Εικόνα που περιέχει χλόη, ποδόσφαιρο, μπάλα, πεδίο&#10;&#10;Περιγραφή που δημιουργήθηκε αυτόματα">
            <a:extLst>
              <a:ext uri="{FF2B5EF4-FFF2-40B4-BE49-F238E27FC236}">
                <a16:creationId xmlns:a16="http://schemas.microsoft.com/office/drawing/2014/main" id="{FBBC8096-EE12-4536-BB8D-DBAF02CF3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79" y="1946569"/>
            <a:ext cx="7665396" cy="4391766"/>
          </a:xfrm>
        </p:spPr>
      </p:pic>
    </p:spTree>
    <p:extLst>
      <p:ext uri="{BB962C8B-B14F-4D97-AF65-F5344CB8AC3E}">
        <p14:creationId xmlns:p14="http://schemas.microsoft.com/office/powerpoint/2010/main" val="89081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2D847DC-EB9C-476C-8F2A-B0B17528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Εκφώνηση Εργασίας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BCBB93C-D853-44AC-A78C-790396FB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8870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Να υλοποιήσετε τις απαραίτητες αλγοριθμικές διαδικασίες για τον αυτόματο χρωματισμό μιας ασπρόμαυρης εικόνας. Συγκεκριμένα, θα πρέπει να αναπτύξετε κώδικα σε περιβάλλον Matlab ή Python για την διενέργεια των παρακάτω υπολογιστικών δραστηριοτήτων:</a:t>
            </a: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Αναπαράσταση Εικόνας  στον Χρωματικό Χώρο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ΑΒ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Διακριτοποίηση του Χρωματικού Χώρου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με βάση ένα σύνολο συναφών εικόνων εκπαίδευσης.</a:t>
            </a: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Κατάτμηση Εικόνας σε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Superpixels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σύμφωνα με τον αλγόριθμο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SLIC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Εξ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γωγή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Χαρακτηριστικών Υφής (SURF Features &amp; Gabor Features) ανά Super Pixel.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Εκμάθηση Τοπικών Μοντέλων Πρόγνωσης Χρώματος με Χρήση Ταξινομητών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Εκτίμηση Χρωματικού Περιεχομένου Ασπρόμαυρης Εικόνας με Χρήση Αλγορίθμων Κοπής Γραφημάτων.</a:t>
            </a:r>
          </a:p>
          <a:p>
            <a:pPr marL="0" indent="0" algn="just">
              <a:buNone/>
            </a:pPr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l-G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589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0032B7D-EA3B-40FC-980D-4AFFE715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51" y="685800"/>
            <a:ext cx="7648573" cy="1752599"/>
          </a:xfrm>
        </p:spPr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Σύντομη παρουσίαση της κεντρικής ιδέα (1)</a:t>
            </a: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1"/>
            <a:ext cx="858884" cy="2780957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1"/>
            <a:ext cx="835810" cy="2671495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5830"/>
            <a:ext cx="2175413" cy="4272171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9078" y="2695292"/>
            <a:ext cx="2690743" cy="4162709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2690532"/>
            <a:ext cx="2904320" cy="4167469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1071"/>
            <a:ext cx="2894568" cy="427693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0DD87FFD-7651-4686-8D07-A3960810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451" y="2666999"/>
            <a:ext cx="7648572" cy="3124201"/>
          </a:xfrm>
        </p:spPr>
        <p:txBody>
          <a:bodyPr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Εύρεση σημασιολογικά όμοιων εικόνων για την εκπαίδευση του μοντέλου («Εικόνες  - Παραδείγματα»)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Εύρεση εικόνας στόχου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Μετάβαση από τον χρωματικό χώρο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 στον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 για τις εικόνες-παραδείγματα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Μετατροπή της εικόνας στόχου σε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grayscale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Κβάντιση χρωματικού χώρου</a:t>
            </a:r>
          </a:p>
          <a:p>
            <a:pPr marL="342900" indent="-342900">
              <a:buFont typeface="+mj-lt"/>
              <a:buAutoNum type="arabicPeriod"/>
            </a:pP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Κατάτμηση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των εικόνων (εικόνες-παραδείγματα &amp;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)σε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με την βοήθεια του αλγορίθμου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SLIC</a:t>
            </a:r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62705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4DFAAE7-061D-4086-99EC-872CB305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97F5963-FF55-454A-B557-FD6E8890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451" y="685800"/>
            <a:ext cx="7648573" cy="1752599"/>
          </a:xfrm>
        </p:spPr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Σύντομη παρουσίαση της κεντρικής ιδέα (2)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570099-A243-48DD-9EAE-36F4AC09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5E4A74B-6514-424A-ADFA-C232FA6B9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1"/>
            <a:ext cx="858884" cy="2780957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F61C5C86-C785-4B92-9F2D-133B8B8C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1"/>
            <a:ext cx="835810" cy="2671495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54D0BF9-002C-4D3A-A222-C166094A5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5830"/>
            <a:ext cx="2175413" cy="4272171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6080EB6E-D69F-43B1-91EC-75C303342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9078" y="2695292"/>
            <a:ext cx="2690743" cy="4162709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1BA816A-EE68-4A96-BA05-73303B2F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5233" y="2690532"/>
            <a:ext cx="2904320" cy="4167469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22A94CDB-5D63-4C75-9CB6-6C18CDF3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1424" y="2581071"/>
            <a:ext cx="2894568" cy="4276930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3F005B-5AA7-4706-9948-75341E9E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451" y="2451536"/>
            <a:ext cx="7648572" cy="3124201"/>
          </a:xfrm>
        </p:spPr>
        <p:txBody>
          <a:bodyPr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l-G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Εξαγωγή των χαρακτηριστικών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SURF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(εικόνες-παραδείγματα &amp;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Εξαγωγή των χαρακτηριστικών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Gabor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(εικόνες-παραδείγματα &amp;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Δημιουργία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dataset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για τις εικόνες εκπαίδευσης και για την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Εκπαίδευση του μοντέλου 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και πρόβλεψη χρωμάτων από το σύνολο των κβαντισμένων.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Πρόβλεψη των χρωμάτων για τα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 της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target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και χρωματισμός της.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Μεταφορά από τον χρωματικό χώρο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LAB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στον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RGB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και εμφάνιση τελικού αποτελέσματος</a:t>
            </a:r>
          </a:p>
          <a:p>
            <a:pPr marL="457200" indent="-457200">
              <a:buFont typeface="+mj-lt"/>
              <a:buAutoNum type="arabicPeriod"/>
            </a:pPr>
            <a:endParaRPr lang="el-GR" sz="1800" dirty="0"/>
          </a:p>
          <a:p>
            <a:pPr marL="457200" indent="-457200">
              <a:buFont typeface="+mj-lt"/>
              <a:buAutoNum type="arabicPeriod"/>
            </a:pP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419509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869997-C4A9-46EA-9D2C-E8D83CA5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Αναπαράσταση Εικόνας στον Χρωματικό Χώρο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2ADE7D0-C24F-4BF5-964C-22F269A78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5614072" cy="31242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Αρχικά, για κάθε εικόνα που ανήκει στο σύνολο των εικόνων εκπαίδευσης θα την αναπαραστήσουμε από τον χρωματικό χώρο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RGB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στον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LAB.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Να σημειωθεί ότι τα Α, Β είναι ανεξάρτητα από το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L.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Επίσης,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 συγκεκριμένη μετατροπή περιορίζουμε το πλήθος των αγνώστων για τους οποίους θα πρέπει ο αλγόριθμος να παρέχει μια εκτίμηση, καθώς θα πρέπει να υπολογίσουμε μόνο το Α και Β. Συνεπώς, περιορίζοντας το πλήθος των αγνώστων περιορίζουμε και την πολυπλοκότητα.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D0CC11D-F3F6-45BF-88B3-31105A503C7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23" y="2648166"/>
            <a:ext cx="2868811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69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DA7818-77C0-45B8-BC23-669CFFFC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Διακριτοποίηση του Χρωματικού Χώρου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με βάση ένα σύνολο συναφών εικόνων εκπαίδευσης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80CC23-AA14-47F8-AFF2-ADF8AF9E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Η διαδικασία, γίνεται με την εφαρμογή του αλγορίθμου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K-Means Clustering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(της βιβλιοθήκης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sklearn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 όλα τα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 pixels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των εικόνων εκπαίδευσης.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Πιο αναλυτικά, τα κεντροειδή αναπαριστούν ένα χρώμα και τα διάχυτα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αντιστοιχούνται με ένα από τα διαθέσιμα χρώματα. Με αυτόν τον τρόπο, το τελικό αποτέλεσμα είναι μια εικόνα με </a:t>
            </a:r>
            <a:r>
              <a:rPr lang="el-GR" dirty="0" err="1">
                <a:latin typeface="Calibri" panose="020F0502020204030204" pitchFamily="34" charset="0"/>
                <a:cs typeface="Calibri" panose="020F0502020204030204" pitchFamily="34" charset="0"/>
              </a:rPr>
              <a:t>δίακριτό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αριθμό χρωμάτων σε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pixels.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 συγκεκριμένη υλοποίηση το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έχει αρχικά οριστεί ίσο με 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07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Τίτλος 10">
            <a:extLst>
              <a:ext uri="{FF2B5EF4-FFF2-40B4-BE49-F238E27FC236}">
                <a16:creationId xmlns:a16="http://schemas.microsoft.com/office/drawing/2014/main" id="{3BCD1AD1-D491-449A-A980-B1090826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95227"/>
            <a:ext cx="10018713" cy="1752599"/>
          </a:xfrm>
        </p:spPr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Κατάτμηση εικόνων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παραδειγμάτων σε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superpixels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σύμφωνα με τον αλγόριθμο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SLIC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Θέση περιεχομένου 12">
            <a:extLst>
              <a:ext uri="{FF2B5EF4-FFF2-40B4-BE49-F238E27FC236}">
                <a16:creationId xmlns:a16="http://schemas.microsoft.com/office/drawing/2014/main" id="{3ADCE48E-9474-4132-B80B-1DD6426C24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 συγκεκριμένη διαφάνεια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παρουσιάζεται το αποτέλεσμα της εφαρμογής του αλγορίθμου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SLIC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 μια εικόνα, που ανήκει στο σύνολο εκπαίδευσης. Στην υλοποίησή μας, έχουμε επιλέξει η κατάτμηση να γίνει σε 40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Superpixel,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καθώς στις δοκιμές που έγιναν ήταν η πιο αποτελεσματική τιμή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Θέση περιεχομένου 16" descr="Εικόνα που περιέχει χάρτης&#10;&#10;Περιγραφή που δημιουργήθηκε αυτόματα">
            <a:extLst>
              <a:ext uri="{FF2B5EF4-FFF2-40B4-BE49-F238E27FC236}">
                <a16:creationId xmlns:a16="http://schemas.microsoft.com/office/drawing/2014/main" id="{6090C824-7A0B-4C8D-B6C1-6957BAA1B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69" y="2667000"/>
            <a:ext cx="2653793" cy="2994498"/>
          </a:xfr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BC4E1623-E94B-4833-B5B1-365A60BB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17" r="51001" b="44256"/>
          <a:stretch/>
        </p:blipFill>
        <p:spPr>
          <a:xfrm>
            <a:off x="6906511" y="5854430"/>
            <a:ext cx="4605307" cy="5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8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ADBD7C-583C-4833-9F36-B95DCDF6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Εξαγωγή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εικόνα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C2BAEC5-DB75-40BE-91C9-A21D74F8C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983234" cy="3124201"/>
          </a:xfrm>
        </p:spPr>
        <p:txBody>
          <a:bodyPr/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Επόμενο βήμα στην υλοποίηση είναι η εξαγωγή των χαρακτηριστικών υφής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 κάθε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ώστε στη συνέχεια να χρησιμοποιηθεί ο μέση τιμή αυτών για την δημιουργία του διανύσματος χαρακτηριστικών για το εκάστοτε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εικόνας. Η πρώτη εικόνα απεικονίζει το σύνολο των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SURF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 μια εικόνα, ενώ η δεύτερη για ένα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 εικόνας.</a:t>
            </a:r>
          </a:p>
        </p:txBody>
      </p:sp>
      <p:pic>
        <p:nvPicPr>
          <p:cNvPr id="6" name="Θέση περιεχομένου 5" descr="Εικόνα που περιέχει κείμενο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CBAE7930-16B6-4CC1-AD44-3AC86B4F28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681" y="3677732"/>
            <a:ext cx="2222011" cy="3090536"/>
          </a:xfrm>
        </p:spPr>
      </p:pic>
      <p:pic>
        <p:nvPicPr>
          <p:cNvPr id="8" name="Εικόνα 7" descr="Εικόνα που περιέχει κείμενο, επιτραπέζια σκεύη, σερβίτσια, πορσελάνη&#10;&#10;Περιγραφή που δημιουργήθηκε αυτόματα">
            <a:extLst>
              <a:ext uri="{FF2B5EF4-FFF2-40B4-BE49-F238E27FC236}">
                <a16:creationId xmlns:a16="http://schemas.microsoft.com/office/drawing/2014/main" id="{7C342EBC-FF29-4BF7-B0EC-A920C9D06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55" y="2438399"/>
            <a:ext cx="2470259" cy="343581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F780FD3-5960-42BF-A145-17477E7FE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55319" r="62281" b="37589"/>
          <a:stretch/>
        </p:blipFill>
        <p:spPr>
          <a:xfrm>
            <a:off x="5929748" y="6089514"/>
            <a:ext cx="3544992" cy="4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282B57-20B3-4293-916C-B33C3F5F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Εξαγωγή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εικόνα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72371DE-5B16-4574-86D7-E3CE9CDF2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3" y="2666999"/>
            <a:ext cx="3756990" cy="312420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Στη συνέχεια, θα πρέπει να εξάγουμε τα χαρακτηριστικά υφής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για κάθε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, ώστε στη συνέχεια να χρησιμοποιηθεί ο μέση τιμή αυτών για την δημιουργία του διανύσματος χαρακτηριστικών για το εκάστοτε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εικόνας. Η πρώτη εικόνα απεικονίζει το σύνολο των χαρακτηριστικών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Gabor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για μια εικόνα, ενώ η δεύτερη για ένα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superpixel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της  εικόνας.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Θέση περιεχομένου 5" descr="Εικόνα που περιέχει κείμενο, χλόη, υπαίθριος, ασπόνδυλο&#10;&#10;Περιγραφή που δημιουργήθηκε αυτόματα">
            <a:extLst>
              <a:ext uri="{FF2B5EF4-FFF2-40B4-BE49-F238E27FC236}">
                <a16:creationId xmlns:a16="http://schemas.microsoft.com/office/drawing/2014/main" id="{ECC3AAE7-27E7-4B41-8F7B-B136DC3F2E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72" y="2438399"/>
            <a:ext cx="2469240" cy="3434400"/>
          </a:xfrm>
        </p:spPr>
      </p:pic>
      <p:pic>
        <p:nvPicPr>
          <p:cNvPr id="8" name="Εικόνα 7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70FCCDC-8C8B-42B8-AC7F-5B009F7E9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011" y="3678401"/>
            <a:ext cx="2223352" cy="3092400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90D34FEC-D2A1-44AE-8BD2-2F35C2327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4" r="62801" b="54098"/>
          <a:stretch/>
        </p:blipFill>
        <p:spPr>
          <a:xfrm>
            <a:off x="5454166" y="6061435"/>
            <a:ext cx="3908146" cy="6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04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Παράλλαξη">
  <a:themeElements>
    <a:clrScheme name="Παράλλαξη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Παράλλαξη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Παράλλαξη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Παράλλαξη</Template>
  <TotalTime>700</TotalTime>
  <Words>1110</Words>
  <Application>Microsoft Office PowerPoint</Application>
  <PresentationFormat>Ευρεία οθόνη</PresentationFormat>
  <Paragraphs>58</Paragraphs>
  <Slides>15</Slides>
  <Notes>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Corbel</vt:lpstr>
      <vt:lpstr>Wingdings</vt:lpstr>
      <vt:lpstr>Παράλλαξη</vt:lpstr>
      <vt:lpstr>Χρωματισμός Ασπρόμαυρης Εικόνας με Χρήση Τεχνικών Μηχανικής Μάθησης</vt:lpstr>
      <vt:lpstr>Εκφώνηση Εργασίας</vt:lpstr>
      <vt:lpstr>Σύντομη παρουσίαση της κεντρικής ιδέα (1)</vt:lpstr>
      <vt:lpstr>Σύντομη παρουσίαση της κεντρικής ιδέα (2)</vt:lpstr>
      <vt:lpstr>Αναπαράσταση Εικόνας στον Χρωματικό Χώρο LAB</vt:lpstr>
      <vt:lpstr>Διακριτοποίηση του Χρωματικού Χώρου LAB με βάση ένα σύνολο συναφών εικόνων εκπαίδευσης</vt:lpstr>
      <vt:lpstr>Κατάτμηση εικόνων-παραδειγμάτων σε superpixels σύμφωνα με τον αλγόριθμο SLIC</vt:lpstr>
      <vt:lpstr>Εξαγωγή χαρακτηριστικών SURF από εικόνα του dataset</vt:lpstr>
      <vt:lpstr>Εξαγωγή χαρακτηριστικών Gabor από εικόνα του dataset</vt:lpstr>
      <vt:lpstr>Κατάτμηση της εικόνας target σε superpixels σύμφωνα με τον αλγόριθμο SLIC</vt:lpstr>
      <vt:lpstr>Εξαγωγή χαρακτηριστικών SURF από την εικόνα target</vt:lpstr>
      <vt:lpstr>Εξαγωγή χαρακτηριστικών Gabor από την εικόνα target</vt:lpstr>
      <vt:lpstr>Εκμάθηση Τοπικών Μοντέλων Πρόγνωσης Χρώματος με Χρήση Ταξινομητών SVM</vt:lpstr>
      <vt:lpstr>Χρωματισμός Εικόνας</vt:lpstr>
      <vt:lpstr>Αποτέλεσμα Χρωματισμού Εικόνας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Χρωματισμός Ασπρόμαυρης Εικόνας με Χρήση Τεχνικών Μηχανικής Μάθησης</dc:title>
  <dc:creator>PANAGIOTIS APOSTOLOPOULOS</dc:creator>
  <cp:lastModifiedBy>p17007@unipi.gr</cp:lastModifiedBy>
  <cp:revision>19</cp:revision>
  <dcterms:created xsi:type="dcterms:W3CDTF">2021-02-09T15:24:41Z</dcterms:created>
  <dcterms:modified xsi:type="dcterms:W3CDTF">2021-02-10T12:33:21Z</dcterms:modified>
</cp:coreProperties>
</file>